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6" r:id="rId16"/>
    <p:sldId id="274" r:id="rId17"/>
    <p:sldId id="277" r:id="rId18"/>
    <p:sldId id="278" r:id="rId19"/>
    <p:sldId id="279" r:id="rId20"/>
    <p:sldId id="263" r:id="rId21"/>
    <p:sldId id="280" r:id="rId22"/>
    <p:sldId id="281" r:id="rId23"/>
    <p:sldId id="262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66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94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228600"/>
            <a:ext cx="207645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07695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8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84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4385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192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2192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62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632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4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3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139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954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dbi_003_ppt_bkgrd_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28600"/>
            <a:ext cx="8305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19200"/>
            <a:ext cx="8305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09818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172AE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172AE"/>
          </a:solidFill>
          <a:latin typeface="Tahoma" pitchFamily="-107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172AE"/>
          </a:solidFill>
          <a:latin typeface="Tahoma" pitchFamily="-107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172AE"/>
          </a:solidFill>
          <a:latin typeface="Tahoma" pitchFamily="-107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172AE"/>
          </a:solidFill>
          <a:latin typeface="Tahoma" pitchFamily="-107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0172AE"/>
          </a:solidFill>
          <a:latin typeface="Tahoma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0172AE"/>
          </a:solidFill>
          <a:latin typeface="Tahoma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0172AE"/>
          </a:solidFill>
          <a:latin typeface="Tahoma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0172AE"/>
          </a:solidFill>
          <a:latin typeface="Tahoma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C9628"/>
        </a:buClr>
        <a:buChar char="•"/>
        <a:defRPr sz="2800">
          <a:solidFill>
            <a:srgbClr val="0172AE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C9628"/>
        </a:buClr>
        <a:buChar char="–"/>
        <a:defRPr sz="2400">
          <a:solidFill>
            <a:srgbClr val="0172AE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C9628"/>
        </a:buClr>
        <a:buChar char="•"/>
        <a:defRPr sz="2000">
          <a:solidFill>
            <a:srgbClr val="0172AE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C9628"/>
        </a:buClr>
        <a:buChar char="–"/>
        <a:defRPr>
          <a:solidFill>
            <a:srgbClr val="0172AE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C9628"/>
        </a:buClr>
        <a:buChar char="»"/>
        <a:defRPr>
          <a:solidFill>
            <a:srgbClr val="0172AE"/>
          </a:solidFill>
          <a:latin typeface="+mn-lt"/>
          <a:ea typeface="ＭＳ Ｐゴシック" pitchFamily="-107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C9628"/>
        </a:buClr>
        <a:buChar char="»"/>
        <a:defRPr>
          <a:solidFill>
            <a:srgbClr val="0172AE"/>
          </a:solidFill>
          <a:latin typeface="+mn-lt"/>
          <a:ea typeface="ＭＳ Ｐゴシック" pitchFamily="-107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C9628"/>
        </a:buClr>
        <a:buChar char="»"/>
        <a:defRPr>
          <a:solidFill>
            <a:srgbClr val="0172AE"/>
          </a:solidFill>
          <a:latin typeface="+mn-lt"/>
          <a:ea typeface="ＭＳ Ｐゴシック" pitchFamily="-107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C9628"/>
        </a:buClr>
        <a:buChar char="»"/>
        <a:defRPr>
          <a:solidFill>
            <a:srgbClr val="0172AE"/>
          </a:solidFill>
          <a:latin typeface="+mn-lt"/>
          <a:ea typeface="ＭＳ Ｐゴシック" pitchFamily="-107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C9628"/>
        </a:buClr>
        <a:buChar char="»"/>
        <a:defRPr>
          <a:solidFill>
            <a:srgbClr val="0172AE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875872"/>
            <a:ext cx="6400800" cy="847699"/>
          </a:xfrm>
        </p:spPr>
        <p:txBody>
          <a:bodyPr/>
          <a:lstStyle/>
          <a:p>
            <a:r>
              <a:rPr lang="en-US" dirty="0" smtClean="0"/>
              <a:t>Programming in Python</a:t>
            </a:r>
          </a:p>
          <a:p>
            <a:r>
              <a:rPr lang="en-US" dirty="0" smtClean="0"/>
              <a:t>For CAN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47571" y="4435929"/>
            <a:ext cx="2871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Tahoma"/>
              </a:rPr>
              <a:t>K. Reid Wightman</a:t>
            </a:r>
          </a:p>
          <a:p>
            <a:pPr algn="ctr"/>
            <a:r>
              <a:rPr lang="en-US" dirty="0">
                <a:solidFill>
                  <a:srgbClr val="000000"/>
                </a:solidFill>
                <a:latin typeface="Tahoma"/>
              </a:rPr>
              <a:t>Director, Digital Bond Labs</a:t>
            </a:r>
          </a:p>
        </p:txBody>
      </p:sp>
    </p:spTree>
    <p:extLst>
      <p:ext uri="{BB962C8B-B14F-4D97-AF65-F5344CB8AC3E}">
        <p14:creationId xmlns:p14="http://schemas.microsoft.com/office/powerpoint/2010/main" val="127606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Python: Manipulating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cs typeface="Courier"/>
              </a:rPr>
              <a:t>Run ‘</a:t>
            </a:r>
            <a:r>
              <a:rPr lang="en-US" dirty="0" err="1" smtClean="0">
                <a:cs typeface="Courier"/>
              </a:rPr>
              <a:t>canping</a:t>
            </a:r>
            <a:r>
              <a:rPr lang="en-US" dirty="0" smtClean="0">
                <a:cs typeface="Courier"/>
              </a:rPr>
              <a:t>’ utility with mode 2</a:t>
            </a:r>
          </a:p>
          <a:p>
            <a:r>
              <a:rPr lang="en-US" dirty="0" smtClean="0">
                <a:cs typeface="Courier"/>
              </a:rPr>
              <a:t>Capture a packet in Python</a:t>
            </a:r>
          </a:p>
          <a:p>
            <a:r>
              <a:rPr lang="en-US" dirty="0" smtClean="0">
                <a:cs typeface="Courier"/>
              </a:rPr>
              <a:t>Now, let’s look at the data part</a:t>
            </a:r>
            <a:endParaRPr lang="en-US" sz="1600" dirty="0" smtClean="0">
              <a:latin typeface="Courier"/>
              <a:cs typeface="Courier"/>
            </a:endParaRPr>
          </a:p>
          <a:p>
            <a:pPr marL="0" indent="0">
              <a:buNone/>
            </a:pPr>
            <a:endParaRPr lang="en-US" sz="1600" dirty="0" smtClean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"/>
                <a:cs typeface="Courier"/>
              </a:rPr>
              <a:t>&gt;</a:t>
            </a:r>
            <a:r>
              <a:rPr lang="en-US" sz="1600" dirty="0">
                <a:latin typeface="Courier"/>
                <a:cs typeface="Courier"/>
              </a:rPr>
              <a:t>&gt;&gt; </a:t>
            </a:r>
            <a:r>
              <a:rPr lang="en-US" sz="1600" dirty="0" err="1">
                <a:latin typeface="Courier"/>
                <a:cs typeface="Courier"/>
              </a:rPr>
              <a:t>message.data</a:t>
            </a:r>
            <a:endParaRPr lang="en-US" sz="1600" dirty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600" dirty="0" err="1">
                <a:latin typeface="Courier"/>
                <a:cs typeface="Courier"/>
              </a:rPr>
              <a:t>bytearray</a:t>
            </a:r>
            <a:r>
              <a:rPr lang="en-US" sz="1600" dirty="0">
                <a:latin typeface="Courier"/>
                <a:cs typeface="Courier"/>
              </a:rPr>
              <a:t>(b'8\x00xPING')’)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\x part tells us this is not ASCII data</a:t>
            </a:r>
          </a:p>
          <a:p>
            <a:r>
              <a:rPr lang="en-US" dirty="0" smtClean="0"/>
              <a:t>This </a:t>
            </a:r>
            <a:r>
              <a:rPr lang="en-US" dirty="0"/>
              <a:t>is actually 0x38, 0x00, 78, </a:t>
            </a:r>
            <a:r>
              <a:rPr lang="en-US" dirty="0" smtClean="0"/>
              <a:t>0x50, 0x49, 0x4E, 0x47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58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do the bytes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Watch the values for a while, notice a pattern?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83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do the bytes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Watch the values for a while, notice a pattern?</a:t>
            </a:r>
          </a:p>
          <a:p>
            <a:r>
              <a:rPr lang="en-US" dirty="0" smtClean="0"/>
              <a:t>First byte is random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6547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do the bytes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Watch the values for a while, notice a pattern?</a:t>
            </a:r>
          </a:p>
          <a:p>
            <a:r>
              <a:rPr lang="en-US" dirty="0" smtClean="0"/>
              <a:t>First byte is random</a:t>
            </a:r>
          </a:p>
          <a:p>
            <a:r>
              <a:rPr lang="en-US" dirty="0" smtClean="0"/>
              <a:t>Second byte is always 0x00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584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do the bytes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Watch the values for a while, notice a pattern?</a:t>
            </a:r>
          </a:p>
          <a:p>
            <a:r>
              <a:rPr lang="en-US" dirty="0" smtClean="0"/>
              <a:t>First byte is random</a:t>
            </a:r>
          </a:p>
          <a:p>
            <a:r>
              <a:rPr lang="en-US" dirty="0" smtClean="0"/>
              <a:t>Second byte is always 0x00</a:t>
            </a:r>
          </a:p>
          <a:p>
            <a:r>
              <a:rPr lang="en-US" dirty="0" smtClean="0"/>
              <a:t>Third byte is incrementing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485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do the bytes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Watch the values for a while, notice a pattern?</a:t>
            </a:r>
          </a:p>
          <a:p>
            <a:r>
              <a:rPr lang="en-US" dirty="0" smtClean="0"/>
              <a:t>First byte is random</a:t>
            </a:r>
          </a:p>
          <a:p>
            <a:r>
              <a:rPr lang="en-US" dirty="0" smtClean="0"/>
              <a:t>Second byte is always 0x00</a:t>
            </a:r>
          </a:p>
          <a:p>
            <a:r>
              <a:rPr lang="en-US" dirty="0" smtClean="0"/>
              <a:t>Third byte is incrementing</a:t>
            </a:r>
          </a:p>
          <a:p>
            <a:r>
              <a:rPr lang="en-US" dirty="0" smtClean="0"/>
              <a:t>Then it’s always ASCII ‘PING’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733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Reply to the PING messages by sending a PONG response</a:t>
            </a:r>
          </a:p>
          <a:p>
            <a:r>
              <a:rPr lang="en-US" dirty="0" smtClean="0"/>
              <a:t>The first two bytes are the ‘source address’ of the PING, so you need to address the response using that as the arbitration id</a:t>
            </a:r>
          </a:p>
          <a:p>
            <a:r>
              <a:rPr lang="en-US" dirty="0" smtClean="0"/>
              <a:t>The next byte is a sequence identifier, you need to use the same sequence identifier</a:t>
            </a:r>
          </a:p>
          <a:p>
            <a:r>
              <a:rPr lang="en-US" dirty="0" smtClean="0"/>
              <a:t>The response to a PING should be ‘PONG’</a:t>
            </a:r>
          </a:p>
          <a:p>
            <a:r>
              <a:rPr lang="en-US" dirty="0" smtClean="0"/>
              <a:t>Want a </a:t>
            </a:r>
            <a:r>
              <a:rPr lang="en-US" dirty="0" err="1" smtClean="0"/>
              <a:t>candump</a:t>
            </a:r>
            <a:r>
              <a:rPr lang="en-US" dirty="0" smtClean="0"/>
              <a:t> of successfully satisfying the challenge?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72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Python to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&gt;&gt;&gt; </a:t>
            </a:r>
            <a:r>
              <a:rPr lang="en-US" dirty="0" err="1" smtClean="0"/>
              <a:t>mystring</a:t>
            </a:r>
            <a:r>
              <a:rPr lang="en-US" dirty="0" smtClean="0"/>
              <a:t> = </a:t>
            </a:r>
            <a:r>
              <a:rPr lang="en-US" dirty="0" err="1" smtClean="0"/>
              <a:t>str</a:t>
            </a:r>
            <a:r>
              <a:rPr lang="en-US" dirty="0" smtClean="0"/>
              <a:t>(message)</a:t>
            </a:r>
          </a:p>
          <a:p>
            <a:pPr marL="0" indent="0">
              <a:buNone/>
            </a:pPr>
            <a:r>
              <a:rPr lang="en-US" dirty="0" smtClean="0"/>
              <a:t>‘8\x00xPING’</a:t>
            </a:r>
          </a:p>
          <a:p>
            <a:pPr marL="0" indent="0">
              <a:buNone/>
            </a:pPr>
            <a:r>
              <a:rPr lang="en-US" dirty="0" smtClean="0"/>
              <a:t>&gt;&gt;&gt; </a:t>
            </a:r>
            <a:r>
              <a:rPr lang="en-US" dirty="0" err="1" smtClean="0"/>
              <a:t>mystring</a:t>
            </a:r>
            <a:r>
              <a:rPr lang="en-US" dirty="0" smtClean="0"/>
              <a:t>[0]</a:t>
            </a:r>
          </a:p>
          <a:p>
            <a:pPr marL="0" indent="0">
              <a:buNone/>
            </a:pPr>
            <a:r>
              <a:rPr lang="en-US" dirty="0" smtClean="0"/>
              <a:t>‘8’</a:t>
            </a:r>
          </a:p>
          <a:p>
            <a:pPr marL="0" indent="0">
              <a:buNone/>
            </a:pPr>
            <a:r>
              <a:rPr lang="en-US" dirty="0" smtClean="0"/>
              <a:t>&gt;&gt;&gt; </a:t>
            </a:r>
            <a:r>
              <a:rPr lang="en-US" dirty="0" err="1" smtClean="0"/>
              <a:t>ord</a:t>
            </a:r>
            <a:r>
              <a:rPr lang="en-US" dirty="0" smtClean="0"/>
              <a:t>(</a:t>
            </a:r>
            <a:r>
              <a:rPr lang="en-US" dirty="0" err="1" smtClean="0"/>
              <a:t>mystring</a:t>
            </a:r>
            <a:r>
              <a:rPr lang="en-US" dirty="0" smtClean="0"/>
              <a:t>[0])</a:t>
            </a:r>
          </a:p>
          <a:p>
            <a:pPr marL="0" indent="0">
              <a:buNone/>
            </a:pPr>
            <a:r>
              <a:rPr lang="en-US" dirty="0" smtClean="0"/>
              <a:t>56</a:t>
            </a:r>
          </a:p>
          <a:p>
            <a:pPr marL="0" indent="0">
              <a:buNone/>
            </a:pPr>
            <a:r>
              <a:rPr lang="en-US" dirty="0" smtClean="0"/>
              <a:t>&gt;&gt;&gt; </a:t>
            </a:r>
            <a:r>
              <a:rPr lang="en-US" dirty="0" err="1" smtClean="0"/>
              <a:t>newArbId</a:t>
            </a:r>
            <a:r>
              <a:rPr lang="en-US" dirty="0" smtClean="0"/>
              <a:t> = </a:t>
            </a:r>
            <a:r>
              <a:rPr lang="en-US" dirty="0" err="1" smtClean="0"/>
              <a:t>ord</a:t>
            </a:r>
            <a:r>
              <a:rPr lang="en-US" dirty="0" smtClean="0"/>
              <a:t>(</a:t>
            </a:r>
            <a:r>
              <a:rPr lang="en-US" dirty="0" err="1" smtClean="0"/>
              <a:t>mystring</a:t>
            </a:r>
            <a:r>
              <a:rPr lang="en-US" dirty="0" smtClean="0"/>
              <a:t>[0])</a:t>
            </a:r>
          </a:p>
        </p:txBody>
      </p:sp>
    </p:spTree>
    <p:extLst>
      <p:ext uri="{BB962C8B-B14F-4D97-AF65-F5344CB8AC3E}">
        <p14:creationId xmlns:p14="http://schemas.microsoft.com/office/powerpoint/2010/main" val="166088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the problem the easy way first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Grab the bytes you need from </a:t>
            </a:r>
            <a:r>
              <a:rPr lang="en-US" dirty="0" err="1" smtClean="0"/>
              <a:t>message.data</a:t>
            </a:r>
            <a:endParaRPr lang="en-US" dirty="0" smtClean="0"/>
          </a:p>
          <a:p>
            <a:r>
              <a:rPr lang="en-US" dirty="0" smtClean="0"/>
              <a:t>Rebuild response packets</a:t>
            </a:r>
          </a:p>
          <a:p>
            <a:r>
              <a:rPr lang="en-US" dirty="0" smtClean="0"/>
              <a:t>Loop 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47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the problem the prettier way later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Python </a:t>
            </a:r>
            <a:r>
              <a:rPr lang="en-US" dirty="0" err="1" smtClean="0"/>
              <a:t>ctypes</a:t>
            </a:r>
            <a:r>
              <a:rPr lang="en-US" dirty="0" smtClean="0"/>
              <a:t> and a data structure…</a:t>
            </a:r>
          </a:p>
          <a:p>
            <a:r>
              <a:rPr lang="en-US" dirty="0" smtClean="0"/>
              <a:t>Kind of like rocket science</a:t>
            </a:r>
          </a:p>
          <a:p>
            <a:pPr lvl="1"/>
            <a:r>
              <a:rPr lang="en-US" dirty="0" smtClean="0"/>
              <a:t>except it doesn’t involve rockets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nd it isn’t hard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 scripting language, widely-used by hackers</a:t>
            </a:r>
          </a:p>
          <a:p>
            <a:r>
              <a:rPr lang="en-US" dirty="0" smtClean="0"/>
              <a:t>Log in to your Beagle Bone and run</a:t>
            </a:r>
          </a:p>
          <a:p>
            <a:pPr marL="0" indent="0">
              <a:buNone/>
            </a:pPr>
            <a:endParaRPr lang="en-US" sz="1600" dirty="0" smtClean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600" dirty="0" err="1" smtClean="0">
                <a:latin typeface="Courier"/>
                <a:cs typeface="Courier"/>
              </a:rPr>
              <a:t>root@beaglebone</a:t>
            </a:r>
            <a:r>
              <a:rPr lang="en-US" sz="1600" dirty="0" smtClean="0">
                <a:latin typeface="Courier"/>
                <a:cs typeface="Courier"/>
              </a:rPr>
              <a:t>:~# </a:t>
            </a:r>
            <a:r>
              <a:rPr lang="en-US" sz="1600" dirty="0">
                <a:latin typeface="Courier"/>
                <a:cs typeface="Courier"/>
              </a:rPr>
              <a:t>python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Python 2.7.3 (default, Mar </a:t>
            </a:r>
            <a:r>
              <a:rPr lang="en-US" sz="1600" dirty="0" smtClean="0">
                <a:latin typeface="Courier"/>
                <a:cs typeface="Courier"/>
              </a:rPr>
              <a:t>14 </a:t>
            </a:r>
            <a:r>
              <a:rPr lang="en-US" sz="1600" dirty="0">
                <a:latin typeface="Courier"/>
                <a:cs typeface="Courier"/>
              </a:rPr>
              <a:t>2014, </a:t>
            </a:r>
            <a:r>
              <a:rPr lang="en-US" sz="1600" dirty="0" smtClean="0">
                <a:latin typeface="Courier"/>
                <a:cs typeface="Courier"/>
              </a:rPr>
              <a:t>17:55:54) </a:t>
            </a:r>
            <a:endParaRPr lang="en-US" sz="1600" dirty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[GCC </a:t>
            </a:r>
            <a:r>
              <a:rPr lang="en-US" sz="1600" dirty="0" smtClean="0">
                <a:latin typeface="Courier"/>
                <a:cs typeface="Courier"/>
              </a:rPr>
              <a:t>4.6.3] </a:t>
            </a:r>
            <a:r>
              <a:rPr lang="en-US" sz="1600" dirty="0">
                <a:latin typeface="Courier"/>
                <a:cs typeface="Courier"/>
              </a:rPr>
              <a:t>on linux2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Type "help", "copyright", "credits" or "license" for more information.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&gt;&gt;&gt;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5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</a:t>
            </a:r>
            <a:r>
              <a:rPr lang="en-US" dirty="0" err="1" smtClean="0"/>
              <a:t>ctypes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r>
              <a:rPr lang="en-US" dirty="0" smtClean="0"/>
              <a:t>: parsing </a:t>
            </a:r>
            <a:r>
              <a:rPr lang="en-US" dirty="0" err="1" smtClean="0"/>
              <a:t>message.data</a:t>
            </a:r>
            <a:r>
              <a:rPr lang="en-US" dirty="0" smtClean="0"/>
              <a:t> </a:t>
            </a:r>
            <a:r>
              <a:rPr lang="en-US" dirty="0" smtClean="0"/>
              <a:t>is </a:t>
            </a:r>
            <a:r>
              <a:rPr lang="en-US" dirty="0" smtClean="0"/>
              <a:t>ugly</a:t>
            </a:r>
          </a:p>
          <a:p>
            <a:r>
              <a:rPr lang="en-US" dirty="0" smtClean="0"/>
              <a:t>Many protocols impose a data structure on it</a:t>
            </a:r>
            <a:endParaRPr lang="en-US" dirty="0" smtClean="0"/>
          </a:p>
          <a:p>
            <a:r>
              <a:rPr lang="en-US" dirty="0" smtClean="0"/>
              <a:t>Let’s apply a data structure to it</a:t>
            </a:r>
          </a:p>
          <a:p>
            <a:pPr marL="0" indent="0">
              <a:buNone/>
            </a:pPr>
            <a:r>
              <a:rPr lang="en-US" dirty="0" err="1" smtClean="0">
                <a:latin typeface="Courier"/>
                <a:cs typeface="Courier"/>
              </a:rPr>
              <a:t>PingPongMessage</a:t>
            </a:r>
            <a:r>
              <a:rPr lang="en-US" dirty="0" smtClean="0">
                <a:latin typeface="Courier"/>
                <a:cs typeface="Courier"/>
              </a:rPr>
              <a:t> {</a:t>
            </a:r>
          </a:p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 </a:t>
            </a:r>
            <a:r>
              <a:rPr lang="en-US" dirty="0" smtClean="0">
                <a:latin typeface="Courier"/>
                <a:cs typeface="Courier"/>
              </a:rPr>
              <a:t>  source address; // 2 byte address</a:t>
            </a:r>
          </a:p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 </a:t>
            </a:r>
            <a:r>
              <a:rPr lang="en-US" dirty="0" smtClean="0">
                <a:latin typeface="Courier"/>
                <a:cs typeface="Courier"/>
              </a:rPr>
              <a:t>  sequence id; // 1 byte id</a:t>
            </a:r>
          </a:p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 </a:t>
            </a:r>
            <a:r>
              <a:rPr lang="en-US" dirty="0" smtClean="0">
                <a:latin typeface="Courier"/>
                <a:cs typeface="Courier"/>
              </a:rPr>
              <a:t>  command; // string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5179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</a:t>
            </a:r>
            <a:r>
              <a:rPr lang="en-US" dirty="0" err="1" smtClean="0"/>
              <a:t>ctypes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from </a:t>
            </a:r>
            <a:r>
              <a:rPr lang="en-US" sz="1600" dirty="0" err="1">
                <a:latin typeface="Courier"/>
                <a:cs typeface="Courier"/>
              </a:rPr>
              <a:t>ctypes</a:t>
            </a:r>
            <a:r>
              <a:rPr lang="en-US" sz="1600" dirty="0">
                <a:latin typeface="Courier"/>
                <a:cs typeface="Courier"/>
              </a:rPr>
              <a:t> import *</a:t>
            </a:r>
          </a:p>
          <a:p>
            <a:pPr marL="0" indent="0">
              <a:buNone/>
            </a:pPr>
            <a:endParaRPr lang="en-US" sz="1600" dirty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class </a:t>
            </a:r>
            <a:r>
              <a:rPr lang="en-US" sz="1600" dirty="0" err="1">
                <a:latin typeface="Courier"/>
                <a:cs typeface="Courier"/>
              </a:rPr>
              <a:t>PingPongMessage</a:t>
            </a:r>
            <a:r>
              <a:rPr lang="en-US" sz="1600" dirty="0">
                <a:latin typeface="Courier"/>
                <a:cs typeface="Courier"/>
              </a:rPr>
              <a:t>(Structure):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	_fields_ = 	[("</a:t>
            </a:r>
            <a:r>
              <a:rPr lang="en-US" sz="1600" dirty="0" err="1">
                <a:latin typeface="Courier"/>
                <a:cs typeface="Courier"/>
              </a:rPr>
              <a:t>destaddr</a:t>
            </a:r>
            <a:r>
              <a:rPr lang="en-US" sz="1600" dirty="0">
                <a:latin typeface="Courier"/>
                <a:cs typeface="Courier"/>
              </a:rPr>
              <a:t>", </a:t>
            </a:r>
            <a:r>
              <a:rPr lang="en-US" sz="1600" dirty="0" err="1">
                <a:latin typeface="Courier"/>
                <a:cs typeface="Courier"/>
              </a:rPr>
              <a:t>c_ushort</a:t>
            </a:r>
            <a:r>
              <a:rPr lang="en-US" sz="1600" dirty="0">
                <a:latin typeface="Courier"/>
                <a:cs typeface="Courier"/>
              </a:rPr>
              <a:t>), 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			("</a:t>
            </a:r>
            <a:r>
              <a:rPr lang="en-US" sz="1600" dirty="0" err="1">
                <a:latin typeface="Courier"/>
                <a:cs typeface="Courier"/>
              </a:rPr>
              <a:t>seqid</a:t>
            </a:r>
            <a:r>
              <a:rPr lang="en-US" sz="1600" dirty="0">
                <a:latin typeface="Courier"/>
                <a:cs typeface="Courier"/>
              </a:rPr>
              <a:t>", </a:t>
            </a:r>
            <a:r>
              <a:rPr lang="en-US" sz="1600" dirty="0" err="1">
                <a:latin typeface="Courier"/>
                <a:cs typeface="Courier"/>
              </a:rPr>
              <a:t>c_byte</a:t>
            </a:r>
            <a:r>
              <a:rPr lang="en-US" sz="1600" dirty="0">
                <a:latin typeface="Courier"/>
                <a:cs typeface="Courier"/>
              </a:rPr>
              <a:t>), 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			("command", </a:t>
            </a:r>
            <a:r>
              <a:rPr lang="en-US" sz="1600" dirty="0" err="1">
                <a:latin typeface="Courier"/>
                <a:cs typeface="Courier"/>
              </a:rPr>
              <a:t>c_char</a:t>
            </a:r>
            <a:r>
              <a:rPr lang="en-US" sz="1600" dirty="0">
                <a:latin typeface="Courier"/>
                <a:cs typeface="Courier"/>
              </a:rPr>
              <a:t>*5) 			]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38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</a:t>
            </a:r>
            <a:r>
              <a:rPr lang="en-US" dirty="0" err="1" smtClean="0"/>
              <a:t>ctypes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 </a:t>
            </a:r>
            <a:r>
              <a:rPr lang="en-US" dirty="0" err="1" smtClean="0"/>
              <a:t>PingPongMessage</a:t>
            </a:r>
            <a:endParaRPr lang="en-US" dirty="0" smtClean="0"/>
          </a:p>
          <a:p>
            <a:pPr marL="0" indent="0">
              <a:buNone/>
            </a:pPr>
            <a:r>
              <a:rPr lang="en-US" sz="1600" dirty="0" err="1">
                <a:latin typeface="Courier"/>
                <a:cs typeface="Courier"/>
              </a:rPr>
              <a:t>ppMsg</a:t>
            </a:r>
            <a:r>
              <a:rPr lang="en-US" sz="1600" dirty="0">
                <a:latin typeface="Courier"/>
                <a:cs typeface="Courier"/>
              </a:rPr>
              <a:t> = </a:t>
            </a:r>
            <a:r>
              <a:rPr lang="en-US" sz="1600" dirty="0" err="1">
                <a:latin typeface="Courier"/>
                <a:cs typeface="Courier"/>
              </a:rPr>
              <a:t>PingPongMessage</a:t>
            </a:r>
            <a:r>
              <a:rPr lang="en-US" sz="1600" dirty="0">
                <a:latin typeface="Courier"/>
                <a:cs typeface="Courier"/>
              </a:rPr>
              <a:t>(</a:t>
            </a:r>
            <a:r>
              <a:rPr lang="en-US" sz="16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600" dirty="0" err="1">
                <a:latin typeface="Courier"/>
                <a:cs typeface="Courier"/>
              </a:rPr>
              <a:t>incomingmessage</a:t>
            </a:r>
            <a:r>
              <a:rPr lang="en-US" sz="1600" dirty="0">
                <a:latin typeface="Courier"/>
                <a:cs typeface="Courier"/>
              </a:rPr>
              <a:t> = </a:t>
            </a:r>
            <a:r>
              <a:rPr lang="en-US" sz="1600" dirty="0" err="1">
                <a:latin typeface="Courier"/>
                <a:cs typeface="Courier"/>
              </a:rPr>
              <a:t>myBus.recv</a:t>
            </a:r>
            <a:r>
              <a:rPr lang="en-US" sz="1600" dirty="0">
                <a:latin typeface="Courier"/>
                <a:cs typeface="Courier"/>
              </a:rPr>
              <a:t>(</a:t>
            </a:r>
            <a:r>
              <a:rPr lang="en-US" sz="16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600" dirty="0" err="1">
                <a:latin typeface="Courier"/>
                <a:cs typeface="Courier"/>
              </a:rPr>
              <a:t>incomingdata</a:t>
            </a:r>
            <a:r>
              <a:rPr lang="en-US" sz="1600" dirty="0">
                <a:latin typeface="Courier"/>
                <a:cs typeface="Courier"/>
              </a:rPr>
              <a:t> = </a:t>
            </a:r>
            <a:r>
              <a:rPr lang="en-US" sz="1600" dirty="0" err="1" smtClean="0">
                <a:latin typeface="Courier"/>
                <a:cs typeface="Courier"/>
              </a:rPr>
              <a:t>incomingmessage.data</a:t>
            </a:r>
            <a:endParaRPr lang="en-US" sz="1600" dirty="0" smtClean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fit = min(</a:t>
            </a:r>
            <a:r>
              <a:rPr lang="en-US" sz="1600" dirty="0" err="1">
                <a:latin typeface="Courier"/>
                <a:cs typeface="Courier"/>
              </a:rPr>
              <a:t>len</a:t>
            </a:r>
            <a:r>
              <a:rPr lang="en-US" sz="1600" dirty="0">
                <a:latin typeface="Courier"/>
                <a:cs typeface="Courier"/>
              </a:rPr>
              <a:t>(</a:t>
            </a:r>
            <a:r>
              <a:rPr lang="en-US" sz="1600" dirty="0" err="1">
                <a:latin typeface="Courier"/>
                <a:cs typeface="Courier"/>
              </a:rPr>
              <a:t>incomingdata</a:t>
            </a:r>
            <a:r>
              <a:rPr lang="en-US" sz="1600" dirty="0">
                <a:latin typeface="Courier"/>
                <a:cs typeface="Courier"/>
              </a:rPr>
              <a:t>), </a:t>
            </a:r>
            <a:r>
              <a:rPr lang="en-US" sz="1600" dirty="0" err="1">
                <a:latin typeface="Courier"/>
                <a:cs typeface="Courier"/>
              </a:rPr>
              <a:t>ctypes.sizeof</a:t>
            </a:r>
            <a:r>
              <a:rPr lang="en-US" sz="1600" dirty="0">
                <a:latin typeface="Courier"/>
                <a:cs typeface="Courier"/>
              </a:rPr>
              <a:t>(</a:t>
            </a:r>
            <a:r>
              <a:rPr lang="en-US" sz="1600" dirty="0" err="1">
                <a:latin typeface="Courier"/>
                <a:cs typeface="Courier"/>
              </a:rPr>
              <a:t>ppMsg</a:t>
            </a:r>
            <a:r>
              <a:rPr lang="en-US" sz="1600" dirty="0">
                <a:latin typeface="Courier"/>
                <a:cs typeface="Courier"/>
              </a:rPr>
              <a:t>)</a:t>
            </a:r>
            <a:r>
              <a:rPr lang="en-US" sz="16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600" dirty="0" err="1">
                <a:latin typeface="Courier"/>
                <a:cs typeface="Courier"/>
              </a:rPr>
              <a:t>ctypes.memmove</a:t>
            </a:r>
            <a:r>
              <a:rPr lang="en-US" sz="1600" dirty="0">
                <a:latin typeface="Courier"/>
                <a:cs typeface="Courier"/>
              </a:rPr>
              <a:t>(</a:t>
            </a:r>
            <a:r>
              <a:rPr lang="en-US" sz="1600" dirty="0" err="1">
                <a:latin typeface="Courier"/>
                <a:cs typeface="Courier"/>
              </a:rPr>
              <a:t>ctypes.addressof</a:t>
            </a:r>
            <a:r>
              <a:rPr lang="en-US" sz="1600" dirty="0">
                <a:latin typeface="Courier"/>
                <a:cs typeface="Courier"/>
              </a:rPr>
              <a:t>(</a:t>
            </a:r>
            <a:r>
              <a:rPr lang="en-US" sz="1600" dirty="0" err="1">
                <a:latin typeface="Courier"/>
                <a:cs typeface="Courier"/>
              </a:rPr>
              <a:t>ppMsg</a:t>
            </a:r>
            <a:r>
              <a:rPr lang="en-US" sz="1600" dirty="0">
                <a:latin typeface="Courier"/>
                <a:cs typeface="Courier"/>
              </a:rPr>
              <a:t>), </a:t>
            </a:r>
            <a:r>
              <a:rPr lang="en-US" sz="1600" dirty="0" err="1">
                <a:latin typeface="Courier"/>
                <a:cs typeface="Courier"/>
              </a:rPr>
              <a:t>str</a:t>
            </a:r>
            <a:r>
              <a:rPr lang="en-US" sz="1600" dirty="0">
                <a:latin typeface="Courier"/>
                <a:cs typeface="Courier"/>
              </a:rPr>
              <a:t>(</a:t>
            </a:r>
            <a:r>
              <a:rPr lang="en-US" sz="1600" dirty="0" err="1">
                <a:latin typeface="Courier"/>
                <a:cs typeface="Courier"/>
              </a:rPr>
              <a:t>incomingdata</a:t>
            </a:r>
            <a:r>
              <a:rPr lang="en-US" sz="1600" dirty="0">
                <a:latin typeface="Courier"/>
                <a:cs typeface="Courier"/>
              </a:rPr>
              <a:t>), fit</a:t>
            </a:r>
            <a:r>
              <a:rPr lang="en-US" sz="16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endParaRPr lang="en-US" sz="1600" dirty="0">
              <a:latin typeface="Courier"/>
              <a:cs typeface="Courier"/>
            </a:endParaRPr>
          </a:p>
          <a:p>
            <a:r>
              <a:rPr lang="en-US" dirty="0" smtClean="0">
                <a:cs typeface="Courier"/>
              </a:rPr>
              <a:t>Now ‘</a:t>
            </a:r>
            <a:r>
              <a:rPr lang="en-US" dirty="0" err="1" smtClean="0">
                <a:cs typeface="Courier"/>
              </a:rPr>
              <a:t>ppMsg</a:t>
            </a:r>
            <a:r>
              <a:rPr lang="en-US" dirty="0" smtClean="0">
                <a:cs typeface="Courier"/>
              </a:rPr>
              <a:t>’ contains the CAN data payload, but with </a:t>
            </a:r>
            <a:r>
              <a:rPr lang="en-US" dirty="0" err="1" smtClean="0">
                <a:cs typeface="Courier"/>
              </a:rPr>
              <a:t>PingPongMessage</a:t>
            </a:r>
            <a:r>
              <a:rPr lang="en-US" dirty="0" smtClean="0">
                <a:cs typeface="Courier"/>
              </a:rPr>
              <a:t> structure applied</a:t>
            </a:r>
          </a:p>
          <a:p>
            <a:r>
              <a:rPr lang="en-US" dirty="0" smtClean="0">
                <a:cs typeface="Courier"/>
              </a:rPr>
              <a:t>You can pull out the portions using </a:t>
            </a:r>
            <a:r>
              <a:rPr lang="en-US" dirty="0" err="1" smtClean="0">
                <a:cs typeface="Courier"/>
              </a:rPr>
              <a:t>ppMsg.destaddr</a:t>
            </a:r>
            <a:r>
              <a:rPr lang="en-US" dirty="0" smtClean="0">
                <a:cs typeface="Courier"/>
              </a:rPr>
              <a:t>, </a:t>
            </a:r>
            <a:r>
              <a:rPr lang="en-US" dirty="0" err="1" smtClean="0">
                <a:cs typeface="Courier"/>
              </a:rPr>
              <a:t>ppMsg.seqid</a:t>
            </a:r>
            <a:r>
              <a:rPr lang="en-US" dirty="0" smtClean="0">
                <a:cs typeface="Courier"/>
              </a:rPr>
              <a:t>, </a:t>
            </a:r>
            <a:r>
              <a:rPr lang="en-US" dirty="0" err="1" smtClean="0">
                <a:cs typeface="Courier"/>
              </a:rPr>
              <a:t>ppMsg.command</a:t>
            </a:r>
            <a:endParaRPr lang="en-US" dirty="0" smtClean="0">
              <a:cs typeface="Courier"/>
            </a:endParaRPr>
          </a:p>
          <a:p>
            <a:endParaRPr lang="en-US" dirty="0"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23094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CAN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Ping-Pong example</a:t>
            </a:r>
          </a:p>
          <a:p>
            <a:r>
              <a:rPr lang="en-US" dirty="0" smtClean="0"/>
              <a:t>Start running the ‘ping’ application</a:t>
            </a:r>
          </a:p>
          <a:p>
            <a:pPr lvl="1"/>
            <a:r>
              <a:rPr lang="en-US" dirty="0" smtClean="0"/>
              <a:t>It sends CAN frames, expecting a response</a:t>
            </a:r>
          </a:p>
          <a:p>
            <a:pPr lvl="1"/>
            <a:r>
              <a:rPr lang="en-US" dirty="0" smtClean="0"/>
              <a:t>We need a ‘pong’ application that will send the responses that ‘ping’ expects</a:t>
            </a:r>
          </a:p>
          <a:p>
            <a:pPr lvl="1"/>
            <a:r>
              <a:rPr lang="en-US" dirty="0" smtClean="0"/>
              <a:t>If you can satisfy the ‘ping’ application for a while, it will unlock </a:t>
            </a:r>
            <a:r>
              <a:rPr lang="en-US" dirty="0" smtClean="0"/>
              <a:t>another </a:t>
            </a:r>
            <a:r>
              <a:rPr lang="en-US" dirty="0" smtClean="0"/>
              <a:t>surprise</a:t>
            </a:r>
          </a:p>
          <a:p>
            <a:r>
              <a:rPr lang="en-US" dirty="0" smtClean="0"/>
              <a:t>Multiple ways to solve the problem.</a:t>
            </a:r>
          </a:p>
          <a:p>
            <a:pPr lvl="1"/>
            <a:r>
              <a:rPr lang="en-US" dirty="0" smtClean="0"/>
              <a:t>Bonus points if you use </a:t>
            </a:r>
            <a:r>
              <a:rPr lang="en-US" dirty="0" err="1" smtClean="0"/>
              <a:t>CyclicSendTask</a:t>
            </a:r>
            <a:endParaRPr lang="en-US" dirty="0" smtClean="0"/>
          </a:p>
          <a:p>
            <a:r>
              <a:rPr lang="en-US" dirty="0" smtClean="0"/>
              <a:t>Have Fun!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53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CAN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 smtClean="0">
                <a:latin typeface="Courier"/>
                <a:cs typeface="Courier"/>
              </a:rPr>
              <a:t>Python </a:t>
            </a:r>
            <a:r>
              <a:rPr lang="en-US" sz="1600" dirty="0">
                <a:latin typeface="Courier"/>
                <a:cs typeface="Courier"/>
              </a:rPr>
              <a:t>2.7.3 (default, Mar 14 2014, 17:55:54) 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[GCC 4.6.3] on linux2</a:t>
            </a:r>
          </a:p>
          <a:p>
            <a:pPr marL="0" indent="0">
              <a:buNone/>
            </a:pPr>
            <a:r>
              <a:rPr lang="en-US" sz="1600" dirty="0" smtClean="0">
                <a:latin typeface="Courier"/>
                <a:cs typeface="Courier"/>
              </a:rPr>
              <a:t>Type </a:t>
            </a:r>
            <a:r>
              <a:rPr lang="en-US" sz="1600" dirty="0">
                <a:latin typeface="Courier"/>
                <a:cs typeface="Courier"/>
              </a:rPr>
              <a:t>"help", "copyright", "credits" or "license" for more information.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&gt;&gt;&gt; import can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&gt;&gt;&gt; </a:t>
            </a:r>
            <a:r>
              <a:rPr lang="en-US" sz="1600" dirty="0" smtClean="0">
                <a:latin typeface="Courier"/>
                <a:cs typeface="Courier"/>
              </a:rPr>
              <a:t>help(can) # shows help on can module</a:t>
            </a:r>
          </a:p>
          <a:p>
            <a:pPr marL="0" indent="0">
              <a:buNone/>
            </a:pPr>
            <a:r>
              <a:rPr lang="en-US" sz="1600" dirty="0" smtClean="0">
                <a:latin typeface="Courier"/>
                <a:cs typeface="Courier"/>
              </a:rPr>
              <a:t>&gt;&gt;&gt; </a:t>
            </a:r>
            <a:r>
              <a:rPr lang="en-US" sz="1600" dirty="0" err="1" smtClean="0">
                <a:latin typeface="Courier"/>
                <a:cs typeface="Courier"/>
              </a:rPr>
              <a:t>mybus</a:t>
            </a:r>
            <a:r>
              <a:rPr lang="en-US" sz="1600" dirty="0" smtClean="0">
                <a:latin typeface="Courier"/>
                <a:cs typeface="Courier"/>
              </a:rPr>
              <a:t> = </a:t>
            </a:r>
            <a:r>
              <a:rPr lang="en-US" sz="1600" dirty="0" err="1" smtClean="0">
                <a:latin typeface="Courier"/>
                <a:cs typeface="Courier"/>
              </a:rPr>
              <a:t>can.interfaces.socketcan_ctypes.Bus</a:t>
            </a:r>
            <a:r>
              <a:rPr lang="en-US" sz="1600" dirty="0" smtClean="0">
                <a:latin typeface="Courier"/>
                <a:cs typeface="Courier"/>
              </a:rPr>
              <a:t>(“can0”)</a:t>
            </a:r>
          </a:p>
          <a:p>
            <a:pPr marL="0" indent="0">
              <a:buNone/>
            </a:pPr>
            <a:r>
              <a:rPr lang="en-US" sz="1600" dirty="0" smtClean="0">
                <a:latin typeface="Courier"/>
                <a:cs typeface="Courier"/>
              </a:rPr>
              <a:t>&gt;&gt;&gt; message = </a:t>
            </a:r>
            <a:r>
              <a:rPr lang="en-US" sz="1600" dirty="0" err="1" smtClean="0">
                <a:latin typeface="Courier"/>
                <a:cs typeface="Courier"/>
              </a:rPr>
              <a:t>mybus.recv</a:t>
            </a:r>
            <a:r>
              <a:rPr lang="en-US" sz="1600" dirty="0" smtClean="0">
                <a:latin typeface="Courier"/>
                <a:cs typeface="Courier"/>
              </a:rPr>
              <a:t>() # this will hang</a:t>
            </a:r>
            <a:endParaRPr lang="en-US" sz="1600" dirty="0">
              <a:latin typeface="Courier"/>
              <a:cs typeface="Courier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90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CAN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 on to another shell and type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# </a:t>
            </a:r>
            <a:r>
              <a:rPr lang="en-US" dirty="0" err="1" smtClean="0">
                <a:latin typeface="Courier"/>
                <a:cs typeface="Courier"/>
              </a:rPr>
              <a:t>ip</a:t>
            </a:r>
            <a:r>
              <a:rPr lang="en-US" dirty="0" smtClean="0">
                <a:latin typeface="Courier"/>
                <a:cs typeface="Courier"/>
              </a:rPr>
              <a:t> link add vcan0 type </a:t>
            </a:r>
            <a:r>
              <a:rPr lang="en-US" dirty="0" err="1" smtClean="0">
                <a:latin typeface="Courier"/>
                <a:cs typeface="Courier"/>
              </a:rPr>
              <a:t>vcan</a:t>
            </a:r>
            <a:endParaRPr lang="en-US" dirty="0" smtClean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# </a:t>
            </a:r>
            <a:r>
              <a:rPr lang="en-US" dirty="0" err="1" smtClean="0">
                <a:latin typeface="Courier"/>
                <a:cs typeface="Courier"/>
              </a:rPr>
              <a:t>ifconfig</a:t>
            </a:r>
            <a:r>
              <a:rPr lang="en-US" dirty="0" smtClean="0">
                <a:latin typeface="Courier"/>
                <a:cs typeface="Courier"/>
              </a:rPr>
              <a:t> vcan0 up</a:t>
            </a:r>
            <a:endParaRPr lang="en-US" dirty="0" smtClean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# </a:t>
            </a:r>
            <a:r>
              <a:rPr lang="en-US" dirty="0" err="1" smtClean="0">
                <a:latin typeface="Courier"/>
                <a:cs typeface="Courier"/>
              </a:rPr>
              <a:t>cansend</a:t>
            </a:r>
            <a:r>
              <a:rPr lang="en-US" dirty="0" smtClean="0">
                <a:latin typeface="Courier"/>
                <a:cs typeface="Courier"/>
              </a:rPr>
              <a:t> </a:t>
            </a:r>
            <a:r>
              <a:rPr lang="en-US" dirty="0" smtClean="0">
                <a:latin typeface="Courier"/>
                <a:cs typeface="Courier"/>
              </a:rPr>
              <a:t>vcan0 1f4#41414141</a:t>
            </a:r>
            <a:endParaRPr lang="en-US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86388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CAN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 smtClean="0">
                <a:latin typeface="Courier"/>
                <a:cs typeface="Courier"/>
              </a:rPr>
              <a:t>Python </a:t>
            </a:r>
            <a:r>
              <a:rPr lang="en-US" sz="1600" dirty="0">
                <a:latin typeface="Courier"/>
                <a:cs typeface="Courier"/>
              </a:rPr>
              <a:t>2.7.3 (default, Mar 14 2014, 17:55:54) 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[GCC 4.6.3] on linux2</a:t>
            </a:r>
          </a:p>
          <a:p>
            <a:pPr marL="0" indent="0">
              <a:buNone/>
            </a:pPr>
            <a:r>
              <a:rPr lang="en-US" sz="1600" dirty="0" smtClean="0">
                <a:latin typeface="Courier"/>
                <a:cs typeface="Courier"/>
              </a:rPr>
              <a:t>Type </a:t>
            </a:r>
            <a:r>
              <a:rPr lang="en-US" sz="1600" dirty="0">
                <a:latin typeface="Courier"/>
                <a:cs typeface="Courier"/>
              </a:rPr>
              <a:t>"help", "copyright", "credits" or "license" for more information.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&gt;&gt;&gt; import can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&gt;&gt;&gt; help(can) # shows help on can module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&gt;&gt;&gt; </a:t>
            </a:r>
            <a:r>
              <a:rPr lang="en-US" sz="1600" dirty="0" err="1">
                <a:latin typeface="Courier"/>
                <a:cs typeface="Courier"/>
              </a:rPr>
              <a:t>mybus</a:t>
            </a:r>
            <a:r>
              <a:rPr lang="en-US" sz="1600" dirty="0">
                <a:latin typeface="Courier"/>
                <a:cs typeface="Courier"/>
              </a:rPr>
              <a:t> = </a:t>
            </a:r>
            <a:r>
              <a:rPr lang="en-US" sz="1600" dirty="0" err="1">
                <a:latin typeface="Courier"/>
                <a:cs typeface="Courier"/>
              </a:rPr>
              <a:t>can.interfaces.socketcan_ctypes.Bus</a:t>
            </a:r>
            <a:r>
              <a:rPr lang="en-US" sz="1600" dirty="0">
                <a:latin typeface="Courier"/>
                <a:cs typeface="Courier"/>
              </a:rPr>
              <a:t>(“can0”)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&gt;&gt;&gt; message = </a:t>
            </a:r>
            <a:r>
              <a:rPr lang="en-US" sz="1600" dirty="0" err="1">
                <a:latin typeface="Courier"/>
                <a:cs typeface="Courier"/>
              </a:rPr>
              <a:t>mybus.recv</a:t>
            </a:r>
            <a:r>
              <a:rPr lang="en-US" sz="1600" dirty="0">
                <a:latin typeface="Courier"/>
                <a:cs typeface="Courier"/>
              </a:rPr>
              <a:t>() # </a:t>
            </a:r>
            <a:r>
              <a:rPr lang="en-US" sz="1600" dirty="0" smtClean="0">
                <a:latin typeface="Courier"/>
                <a:cs typeface="Courier"/>
              </a:rPr>
              <a:t>now this finishes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&gt;&gt;&gt; </a:t>
            </a:r>
            <a:r>
              <a:rPr lang="en-US" sz="1600" dirty="0" err="1" smtClean="0">
                <a:latin typeface="Courier"/>
                <a:cs typeface="Courier"/>
              </a:rPr>
              <a:t>message.arbitration_id</a:t>
            </a:r>
            <a:r>
              <a:rPr lang="en-US" sz="1600" dirty="0" smtClean="0">
                <a:latin typeface="Courier"/>
                <a:cs typeface="Courier"/>
              </a:rPr>
              <a:t> # message priority</a:t>
            </a:r>
            <a:endParaRPr lang="en-US" sz="1600" dirty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"/>
                <a:cs typeface="Courier"/>
              </a:rPr>
              <a:t>500L</a:t>
            </a:r>
          </a:p>
          <a:p>
            <a:pPr marL="0" indent="0">
              <a:buNone/>
            </a:pPr>
            <a:r>
              <a:rPr lang="en-US" sz="1600" dirty="0" smtClean="0">
                <a:latin typeface="Courier"/>
                <a:cs typeface="Courier"/>
              </a:rPr>
              <a:t>&gt;</a:t>
            </a:r>
            <a:r>
              <a:rPr lang="en-US" sz="1600" dirty="0">
                <a:latin typeface="Courier"/>
                <a:cs typeface="Courier"/>
              </a:rPr>
              <a:t>&gt;&gt; </a:t>
            </a:r>
            <a:r>
              <a:rPr lang="en-US" sz="1600" dirty="0" err="1" smtClean="0">
                <a:latin typeface="Courier"/>
                <a:cs typeface="Courier"/>
              </a:rPr>
              <a:t>message.data</a:t>
            </a:r>
            <a:r>
              <a:rPr lang="en-US" sz="1600" dirty="0" smtClean="0">
                <a:latin typeface="Courier"/>
                <a:cs typeface="Courier"/>
              </a:rPr>
              <a:t> # data payload</a:t>
            </a:r>
            <a:endParaRPr lang="en-US" sz="1600" dirty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600" dirty="0" err="1">
                <a:latin typeface="Courier"/>
                <a:cs typeface="Courier"/>
              </a:rPr>
              <a:t>bytearray</a:t>
            </a:r>
            <a:r>
              <a:rPr lang="en-US" sz="1600" dirty="0">
                <a:latin typeface="Courier"/>
                <a:cs typeface="Courier"/>
              </a:rPr>
              <a:t>(</a:t>
            </a:r>
            <a:r>
              <a:rPr lang="en-US" sz="1600" dirty="0" err="1" smtClean="0">
                <a:latin typeface="Courier"/>
                <a:cs typeface="Courier"/>
              </a:rPr>
              <a:t>b'AAAA</a:t>
            </a:r>
            <a:r>
              <a:rPr lang="en-US" sz="1600" dirty="0" smtClean="0">
                <a:latin typeface="Courier"/>
                <a:cs typeface="Courier"/>
              </a:rPr>
              <a:t>’)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048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CAN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Send a message: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sz="1600" dirty="0" smtClean="0">
                <a:latin typeface="Courier"/>
                <a:cs typeface="Courier"/>
              </a:rPr>
              <a:t>&gt;&gt;&gt; </a:t>
            </a:r>
            <a:r>
              <a:rPr lang="en-US" sz="1600" dirty="0" err="1" smtClean="0">
                <a:latin typeface="Courier"/>
                <a:cs typeface="Courier"/>
              </a:rPr>
              <a:t>responsemessage</a:t>
            </a:r>
            <a:r>
              <a:rPr lang="en-US" sz="1600" dirty="0" smtClean="0">
                <a:latin typeface="Courier"/>
                <a:cs typeface="Courier"/>
              </a:rPr>
              <a:t> </a:t>
            </a:r>
            <a:r>
              <a:rPr lang="en-US" sz="1600" dirty="0">
                <a:latin typeface="Courier"/>
                <a:cs typeface="Courier"/>
              </a:rPr>
              <a:t>= </a:t>
            </a:r>
            <a:r>
              <a:rPr lang="en-US" sz="1600" dirty="0" err="1">
                <a:latin typeface="Courier"/>
                <a:cs typeface="Courier"/>
              </a:rPr>
              <a:t>can.message.Message</a:t>
            </a:r>
            <a:r>
              <a:rPr lang="en-US" sz="1600" dirty="0">
                <a:latin typeface="Courier"/>
                <a:cs typeface="Courier"/>
              </a:rPr>
              <a:t>(</a:t>
            </a:r>
            <a:r>
              <a:rPr lang="en-US" sz="1600" dirty="0" err="1">
                <a:latin typeface="Courier"/>
                <a:cs typeface="Courier"/>
              </a:rPr>
              <a:t>arbitration_id</a:t>
            </a:r>
            <a:r>
              <a:rPr lang="en-US" sz="1600" dirty="0">
                <a:latin typeface="Courier"/>
                <a:cs typeface="Courier"/>
              </a:rPr>
              <a:t> = 500, data = ""</a:t>
            </a:r>
            <a:r>
              <a:rPr lang="en-US" sz="16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600" dirty="0" smtClean="0">
                <a:latin typeface="Courier"/>
                <a:cs typeface="Courier"/>
              </a:rPr>
              <a:t>&gt;&gt;&gt; </a:t>
            </a:r>
            <a:r>
              <a:rPr lang="en-US" sz="1600" dirty="0" err="1" smtClean="0">
                <a:latin typeface="Courier"/>
                <a:cs typeface="Courier"/>
              </a:rPr>
              <a:t>myBus.send</a:t>
            </a:r>
            <a:r>
              <a:rPr lang="en-US" sz="1600" dirty="0" smtClean="0">
                <a:latin typeface="Courier"/>
                <a:cs typeface="Courier"/>
              </a:rPr>
              <a:t>(</a:t>
            </a:r>
            <a:r>
              <a:rPr lang="en-US" sz="1600" dirty="0" err="1" smtClean="0">
                <a:latin typeface="Courier"/>
                <a:cs typeface="Courier"/>
              </a:rPr>
              <a:t>responseMessage</a:t>
            </a:r>
            <a:r>
              <a:rPr lang="en-US" sz="1600" dirty="0" smtClean="0">
                <a:latin typeface="Courier"/>
                <a:cs typeface="Courier"/>
              </a:rPr>
              <a:t>)</a:t>
            </a:r>
          </a:p>
          <a:p>
            <a:endParaRPr lang="en-US" dirty="0" smtClean="0"/>
          </a:p>
          <a:p>
            <a:r>
              <a:rPr lang="en-US" dirty="0" smtClean="0"/>
              <a:t>Note: </a:t>
            </a:r>
            <a:r>
              <a:rPr lang="en-US" dirty="0" err="1" smtClean="0"/>
              <a:t>can.message.Message</a:t>
            </a:r>
            <a:r>
              <a:rPr lang="en-US" dirty="0" smtClean="0"/>
              <a:t>() defaults to using extended arbitration ids!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&gt;&gt;&gt; </a:t>
            </a:r>
            <a:r>
              <a:rPr lang="en-US" sz="1600" dirty="0" err="1">
                <a:latin typeface="Courier"/>
                <a:cs typeface="Courier"/>
              </a:rPr>
              <a:t>responsemessage</a:t>
            </a:r>
            <a:r>
              <a:rPr lang="en-US" sz="1600" dirty="0">
                <a:latin typeface="Courier"/>
                <a:cs typeface="Courier"/>
              </a:rPr>
              <a:t> = </a:t>
            </a:r>
            <a:r>
              <a:rPr lang="en-US" sz="1600" dirty="0" err="1">
                <a:latin typeface="Courier"/>
                <a:cs typeface="Courier"/>
              </a:rPr>
              <a:t>can.message.Message</a:t>
            </a:r>
            <a:r>
              <a:rPr lang="en-US" sz="1600" dirty="0" smtClean="0">
                <a:latin typeface="Courier"/>
                <a:cs typeface="Courier"/>
              </a:rPr>
              <a:t>(</a:t>
            </a:r>
            <a:r>
              <a:rPr lang="en-US" sz="1600" b="1" dirty="0" err="1" smtClean="0">
                <a:latin typeface="Courier"/>
                <a:cs typeface="Courier"/>
              </a:rPr>
              <a:t>extended_id</a:t>
            </a:r>
            <a:r>
              <a:rPr lang="en-US" sz="1600" b="1" dirty="0" smtClean="0">
                <a:latin typeface="Courier"/>
                <a:cs typeface="Courier"/>
              </a:rPr>
              <a:t> = False</a:t>
            </a:r>
            <a:r>
              <a:rPr lang="en-US" sz="1600" dirty="0" smtClean="0">
                <a:latin typeface="Courier"/>
                <a:cs typeface="Courier"/>
              </a:rPr>
              <a:t>, </a:t>
            </a:r>
            <a:r>
              <a:rPr lang="en-US" sz="1600" dirty="0" err="1" smtClean="0">
                <a:latin typeface="Courier"/>
                <a:cs typeface="Courier"/>
              </a:rPr>
              <a:t>arbitration_id</a:t>
            </a:r>
            <a:r>
              <a:rPr lang="en-US" sz="1600" dirty="0" smtClean="0">
                <a:latin typeface="Courier"/>
                <a:cs typeface="Courier"/>
              </a:rPr>
              <a:t> </a:t>
            </a:r>
            <a:r>
              <a:rPr lang="en-US" sz="1600" dirty="0">
                <a:latin typeface="Courier"/>
                <a:cs typeface="Courier"/>
              </a:rPr>
              <a:t>= 500, data = "")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60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69578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SSH to your </a:t>
            </a:r>
            <a:r>
              <a:rPr lang="en-US" dirty="0" err="1" smtClean="0"/>
              <a:t>beaglebone</a:t>
            </a:r>
            <a:endParaRPr lang="en-US" dirty="0" smtClean="0"/>
          </a:p>
          <a:p>
            <a:r>
              <a:rPr lang="en-US" dirty="0" smtClean="0"/>
              <a:t>Look in Challenge1-2 directory</a:t>
            </a:r>
          </a:p>
          <a:p>
            <a:pPr lvl="1"/>
            <a:r>
              <a:rPr lang="en-US" dirty="0" smtClean="0"/>
              <a:t># cd Challenge1-2</a:t>
            </a:r>
          </a:p>
          <a:p>
            <a:r>
              <a:rPr lang="en-US" dirty="0" smtClean="0"/>
              <a:t>Run the ‘</a:t>
            </a:r>
            <a:r>
              <a:rPr lang="en-US" dirty="0" err="1" smtClean="0"/>
              <a:t>canping</a:t>
            </a:r>
            <a:r>
              <a:rPr lang="en-US" dirty="0" smtClean="0"/>
              <a:t>’ utility</a:t>
            </a:r>
          </a:p>
          <a:p>
            <a:pPr lvl="1"/>
            <a:r>
              <a:rPr lang="en-US" dirty="0" smtClean="0"/>
              <a:t># ./</a:t>
            </a:r>
            <a:r>
              <a:rPr lang="en-US" dirty="0" err="1" smtClean="0"/>
              <a:t>canping</a:t>
            </a:r>
            <a:r>
              <a:rPr lang="en-US" dirty="0" smtClean="0"/>
              <a:t> &lt;interface&gt;</a:t>
            </a:r>
          </a:p>
          <a:p>
            <a:r>
              <a:rPr lang="en-US" dirty="0" smtClean="0"/>
              <a:t>This application puts PING packets on the CAN interface</a:t>
            </a:r>
          </a:p>
        </p:txBody>
      </p:sp>
    </p:spTree>
    <p:extLst>
      <p:ext uri="{BB962C8B-B14F-4D97-AF65-F5344CB8AC3E}">
        <p14:creationId xmlns:p14="http://schemas.microsoft.com/office/powerpoint/2010/main" val="2001610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HOWTO</a:t>
            </a:r>
          </a:p>
          <a:p>
            <a:r>
              <a:rPr lang="en-US" dirty="0" smtClean="0"/>
              <a:t>Use Python to listen for a packet (</a:t>
            </a:r>
            <a:r>
              <a:rPr lang="en-US" dirty="0" err="1" smtClean="0"/>
              <a:t>myBus.recv</a:t>
            </a:r>
            <a:r>
              <a:rPr lang="en-US" dirty="0" smtClean="0"/>
              <a:t>())</a:t>
            </a:r>
          </a:p>
          <a:p>
            <a:r>
              <a:rPr lang="en-US" dirty="0" smtClean="0"/>
              <a:t>Generate an acknowledgement packet</a:t>
            </a:r>
          </a:p>
          <a:p>
            <a:pPr lvl="1"/>
            <a:r>
              <a:rPr lang="en-US" dirty="0" smtClean="0"/>
              <a:t>For round 1, it doesn’t need to have any data</a:t>
            </a:r>
          </a:p>
          <a:p>
            <a:pPr lvl="1"/>
            <a:r>
              <a:rPr lang="en-US" dirty="0" smtClean="0"/>
              <a:t>See example a few slides back</a:t>
            </a:r>
          </a:p>
          <a:p>
            <a:r>
              <a:rPr lang="en-US" dirty="0" smtClean="0"/>
              <a:t>Wrap the while thing in a ‘while’ loop</a:t>
            </a:r>
          </a:p>
          <a:p>
            <a:r>
              <a:rPr lang="en-US" dirty="0" smtClean="0"/>
              <a:t>In Python: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w</a:t>
            </a:r>
            <a:r>
              <a:rPr lang="en-US" sz="1600" dirty="0" smtClean="0">
                <a:latin typeface="Courier"/>
                <a:cs typeface="Courier"/>
              </a:rPr>
              <a:t>hile True: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 </a:t>
            </a:r>
            <a:r>
              <a:rPr lang="en-US" sz="1600" dirty="0" smtClean="0">
                <a:latin typeface="Courier"/>
                <a:cs typeface="Courier"/>
              </a:rPr>
              <a:t>  </a:t>
            </a:r>
            <a:r>
              <a:rPr lang="en-US" sz="1600" dirty="0" err="1" smtClean="0">
                <a:latin typeface="Courier"/>
                <a:cs typeface="Courier"/>
              </a:rPr>
              <a:t>myBus.recv</a:t>
            </a:r>
            <a:r>
              <a:rPr lang="en-US" sz="1600" dirty="0" smtClean="0">
                <a:latin typeface="Courier"/>
                <a:cs typeface="Courier"/>
              </a:rPr>
              <a:t>() # listen for data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 </a:t>
            </a:r>
            <a:r>
              <a:rPr lang="en-US" sz="1600" dirty="0" smtClean="0">
                <a:latin typeface="Courier"/>
                <a:cs typeface="Courier"/>
              </a:rPr>
              <a:t>  # now build a response message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 </a:t>
            </a:r>
            <a:r>
              <a:rPr lang="en-US" sz="1600" dirty="0" smtClean="0">
                <a:latin typeface="Courier"/>
                <a:cs typeface="Courier"/>
              </a:rPr>
              <a:t>  # now send the response</a:t>
            </a:r>
          </a:p>
        </p:txBody>
      </p:sp>
    </p:spTree>
    <p:extLst>
      <p:ext uri="{BB962C8B-B14F-4D97-AF65-F5344CB8AC3E}">
        <p14:creationId xmlns:p14="http://schemas.microsoft.com/office/powerpoint/2010/main" val="43485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Python: Working with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should now have the password for challenge 2</a:t>
            </a:r>
          </a:p>
          <a:p>
            <a:r>
              <a:rPr lang="en-US" dirty="0" smtClean="0"/>
              <a:t>Challenge 2 is a lot harder =)</a:t>
            </a:r>
          </a:p>
          <a:p>
            <a:r>
              <a:rPr lang="en-US" dirty="0" smtClean="0"/>
              <a:t>In this challenge, you need to parse data from the CAN packet, for use in the response</a:t>
            </a:r>
          </a:p>
          <a:p>
            <a:r>
              <a:rPr lang="en-US" dirty="0" smtClean="0"/>
              <a:t>Here are some tips for building packets…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37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2423</TotalTime>
  <Words>1107</Words>
  <Application>Microsoft Macintosh PowerPoint</Application>
  <PresentationFormat>On-screen Show (4:3)</PresentationFormat>
  <Paragraphs>160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Design</vt:lpstr>
      <vt:lpstr>PowerPoint Presentation</vt:lpstr>
      <vt:lpstr>Python</vt:lpstr>
      <vt:lpstr>Python CAN Basics</vt:lpstr>
      <vt:lpstr>Python CAN Basics</vt:lpstr>
      <vt:lpstr>Python CAN Basics</vt:lpstr>
      <vt:lpstr>Python CAN Basics</vt:lpstr>
      <vt:lpstr>Challenge 1</vt:lpstr>
      <vt:lpstr>Challenge 1</vt:lpstr>
      <vt:lpstr>Python: Working with Data</vt:lpstr>
      <vt:lpstr>Python: Manipulating Data</vt:lpstr>
      <vt:lpstr>So what do the bytes mean?</vt:lpstr>
      <vt:lpstr>So what do the bytes mean?</vt:lpstr>
      <vt:lpstr>So what do the bytes mean?</vt:lpstr>
      <vt:lpstr>So what do the bytes mean?</vt:lpstr>
      <vt:lpstr>So what do the bytes mean?</vt:lpstr>
      <vt:lpstr>The Goal</vt:lpstr>
      <vt:lpstr>Some Python to help</vt:lpstr>
      <vt:lpstr>Solve the problem the easy way first</vt:lpstr>
      <vt:lpstr>Solve the problem the prettier way later</vt:lpstr>
      <vt:lpstr>Python ctypes</vt:lpstr>
      <vt:lpstr>Python ctypes</vt:lpstr>
      <vt:lpstr>Python ctypes</vt:lpstr>
      <vt:lpstr>Python CAN Basics</vt:lpstr>
    </vt:vector>
  </TitlesOfParts>
  <Company>Digital Bond,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K. Reid Wightman</dc:creator>
  <cp:lastModifiedBy>K. Reid Wightman</cp:lastModifiedBy>
  <cp:revision>23</cp:revision>
  <dcterms:created xsi:type="dcterms:W3CDTF">2015-01-07T20:20:04Z</dcterms:created>
  <dcterms:modified xsi:type="dcterms:W3CDTF">2015-01-09T18:33:53Z</dcterms:modified>
</cp:coreProperties>
</file>